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91C7A2-676A-4768-9CE9-D4FE048B6B33}" v="98" dt="2019-06-03T14:27:47.6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len Gummess" userId="742790a9-d335-4552-9552-ec69986fbe51" providerId="ADAL" clId="{D791C7A2-676A-4768-9CE9-D4FE048B6B33}"/>
    <pc:docChg chg="addSld modSld">
      <pc:chgData name="Glen Gummess" userId="742790a9-d335-4552-9552-ec69986fbe51" providerId="ADAL" clId="{D791C7A2-676A-4768-9CE9-D4FE048B6B33}" dt="2019-06-03T14:27:47.639" v="95" actId="12385"/>
      <pc:docMkLst>
        <pc:docMk/>
      </pc:docMkLst>
      <pc:sldChg chg="addSp modSp">
        <pc:chgData name="Glen Gummess" userId="742790a9-d335-4552-9552-ec69986fbe51" providerId="ADAL" clId="{D791C7A2-676A-4768-9CE9-D4FE048B6B33}" dt="2019-06-03T14:27:47.639" v="95" actId="12385"/>
        <pc:sldMkLst>
          <pc:docMk/>
          <pc:sldMk cId="1075132675" sldId="256"/>
        </pc:sldMkLst>
        <pc:spChg chg="add mod">
          <ac:chgData name="Glen Gummess" userId="742790a9-d335-4552-9552-ec69986fbe51" providerId="ADAL" clId="{D791C7A2-676A-4768-9CE9-D4FE048B6B33}" dt="2019-05-31T14:17:36.412" v="7" actId="11529"/>
          <ac:spMkLst>
            <pc:docMk/>
            <pc:sldMk cId="1075132675" sldId="256"/>
            <ac:spMk id="5" creationId="{0F3D4695-63B9-41DE-A6B9-C8B4EC8E77F5}"/>
          </ac:spMkLst>
        </pc:spChg>
        <pc:graphicFrameChg chg="mod">
          <ac:chgData name="Glen Gummess" userId="742790a9-d335-4552-9552-ec69986fbe51" providerId="ADAL" clId="{D791C7A2-676A-4768-9CE9-D4FE048B6B33}" dt="2019-06-03T14:27:47.639" v="95" actId="12385"/>
          <ac:graphicFrameMkLst>
            <pc:docMk/>
            <pc:sldMk cId="1075132675" sldId="256"/>
            <ac:graphicFrameMk id="4" creationId="{DA911737-98AD-4CE8-8183-4EA336B9FE3D}"/>
          </ac:graphicFrameMkLst>
        </pc:graphicFrameChg>
      </pc:sldChg>
      <pc:sldChg chg="addSp modSp add">
        <pc:chgData name="Glen Gummess" userId="742790a9-d335-4552-9552-ec69986fbe51" providerId="ADAL" clId="{D791C7A2-676A-4768-9CE9-D4FE048B6B33}" dt="2019-06-03T14:26:53.842" v="94"/>
        <pc:sldMkLst>
          <pc:docMk/>
          <pc:sldMk cId="1820162232" sldId="257"/>
        </pc:sldMkLst>
        <pc:spChg chg="add mod">
          <ac:chgData name="Glen Gummess" userId="742790a9-d335-4552-9552-ec69986fbe51" providerId="ADAL" clId="{D791C7A2-676A-4768-9CE9-D4FE048B6B33}" dt="2019-05-31T14:18:42.402" v="89" actId="1076"/>
          <ac:spMkLst>
            <pc:docMk/>
            <pc:sldMk cId="1820162232" sldId="257"/>
            <ac:spMk id="3" creationId="{334C861B-5870-4B91-B62C-5CBD2D3C1A31}"/>
          </ac:spMkLst>
        </pc:spChg>
        <pc:spChg chg="add mod">
          <ac:chgData name="Glen Gummess" userId="742790a9-d335-4552-9552-ec69986fbe51" providerId="ADAL" clId="{D791C7A2-676A-4768-9CE9-D4FE048B6B33}" dt="2019-05-31T14:19:03.081" v="91" actId="1076"/>
          <ac:spMkLst>
            <pc:docMk/>
            <pc:sldMk cId="1820162232" sldId="257"/>
            <ac:spMk id="4" creationId="{3B0F5A7B-24D8-4374-BB8E-B872D523432E}"/>
          </ac:spMkLst>
        </pc:spChg>
        <pc:graphicFrameChg chg="add mod modGraphic">
          <ac:chgData name="Glen Gummess" userId="742790a9-d335-4552-9552-ec69986fbe51" providerId="ADAL" clId="{D791C7A2-676A-4768-9CE9-D4FE048B6B33}" dt="2019-06-03T14:26:53.842" v="94"/>
          <ac:graphicFrameMkLst>
            <pc:docMk/>
            <pc:sldMk cId="1820162232" sldId="257"/>
            <ac:graphicFrameMk id="2" creationId="{EF517D88-C816-4573-B381-4212CBE830B5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BCC03-9DC6-46C0-ACC5-77433EAC92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5A5AFA-961B-4C9A-BF79-1BAE25E7C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4639D-4B81-47D3-BDC0-221E3D5FB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AB00-8919-4B73-8569-466752652171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B95A5-9AD2-4B82-BD26-5B5C5B009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3CC3D-17A9-4057-A320-D4B637B13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A0F2-9AA2-4578-9BA1-D37B273A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76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268C4-7FF9-420E-9EE0-23A18C012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55AE93-2D36-41D6-AB98-BDA877A28B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7C0B54-92DB-4ADA-95F8-6A4802CB0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DCA574-060B-459A-90B4-463C130CE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AB00-8919-4B73-8569-466752652171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D720DA-23D0-43F0-A222-EFF750FD9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346905-3A0B-4053-A670-425FA1B66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A0F2-9AA2-4578-9BA1-D37B273A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5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E1C36-98D8-44F4-8221-F56FCC099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5B876E-DE4D-4768-9BF6-BF8FA5812D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F9E43-09CA-4316-A78F-F4A43F971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AB00-8919-4B73-8569-466752652171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33BCC-7154-464C-8CCA-9348CE72A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D38F7-54B5-4F2C-B352-30475B575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A0F2-9AA2-4578-9BA1-D37B273A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56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B8BAE5-A7EF-4CD5-A2B0-2F4AEBAB6E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410D5D-8A7B-48D4-813B-736527C017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2CD50-A996-48F1-89E2-BCDC2D199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AB00-8919-4B73-8569-466752652171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37871-23AA-4CA0-993D-5B8A51785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024EF-D3BE-4D18-BA26-0AE052495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A0F2-9AA2-4578-9BA1-D37B273A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7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AC33-B7F5-4A40-AC7C-0165337FC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5ADF4-4182-44C3-A368-242927AFF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CAD5-2CFF-49A2-9FA7-2F3E50F1B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AB00-8919-4B73-8569-466752652171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8B0A2-0762-497D-B1FE-721A1890B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44C97-666F-4C32-B436-033383D8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A0F2-9AA2-4578-9BA1-D37B273A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98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815E3-936A-4D44-9408-896BDC26C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1A295E-9C4A-4AE0-B0D8-32512C3E6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D3E70-E33C-43C5-9398-7761F2E1C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AB00-8919-4B73-8569-466752652171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B7FC9-614A-4427-8760-9D7C5138F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B833A-1406-4688-A1F2-FE153EAFB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A0F2-9AA2-4578-9BA1-D37B273A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17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445D1-AB97-4C54-B07A-51FBB4183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EFD5C-DBC7-48F2-9C6A-17F9345548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0561B-AC8E-4AC8-9F56-2946B4D57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CAAB68-7E5F-4728-A31E-EAFC83246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AB00-8919-4B73-8569-466752652171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23616A-6B53-40FE-9F97-35C03F3EA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C8CF3-527C-408F-8A22-68359CCBB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A0F2-9AA2-4578-9BA1-D37B273A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57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23A5A-3F3D-4C06-B091-05B89E087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634A9A-B7B0-4F99-A909-2D0DE9CEE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EB578E-51E1-4490-A5BF-F7E255965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786B34-BB1F-4603-BF61-16DBBC85FF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F73B77-39CE-4F0C-B3C3-4DF6AE584F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EECCF3-BB1B-4597-AF84-87D6E6512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AB00-8919-4B73-8569-466752652171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5D8083-1C7B-47F3-9CA7-B4769B393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57080E-B006-4E50-9139-57EE84E1D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A0F2-9AA2-4578-9BA1-D37B273A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91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239E9-F1CC-4BA2-A4BC-0B333E246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251730-99DA-452F-BCC0-F55CAF861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AB00-8919-4B73-8569-466752652171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3D583D-676B-4018-8F39-8EBF7339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F94CBF-5DA6-4DFA-B9F4-6DC2F85A3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A0F2-9AA2-4578-9BA1-D37B273A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1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D082D5-4D70-433D-9C90-F46DBDA47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AB00-8919-4B73-8569-466752652171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DC71D6-B30C-4C50-BCA7-F20E57EE6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74D835-2D0D-4BED-97A8-223D6A75C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A0F2-9AA2-4578-9BA1-D37B273A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36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592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C7538-50CD-4E16-A84B-D63FCA1FB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D3043-57A5-4B70-B7BB-1BD881235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A58830-08A2-43BB-8AB9-5DFAEC8700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DAF56F-A97C-46CE-825F-38FDF524C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AB00-8919-4B73-8569-466752652171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02B6E-30AC-4F07-B0F9-E00133D1B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520E94-FF0C-42CD-B7D7-764943D84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A0F2-9AA2-4578-9BA1-D37B273A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3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437B1F-03DD-42A8-A8C1-614E9C576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B082E9-0F4F-4FD4-8D91-05C9BD193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977EE-6E1F-4FC5-B108-840D681F75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3AB00-8919-4B73-8569-466752652171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0389D-E597-4C07-A439-C4976F365F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0CEC6-136B-4645-88B2-618F7C1FB1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FA0F2-9AA2-4578-9BA1-D37B273A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65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A911737-98AD-4CE8-8183-4EA336B9FE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561204"/>
              </p:ext>
            </p:extLst>
          </p:nvPr>
        </p:nvGraphicFramePr>
        <p:xfrm>
          <a:off x="2032000" y="403979"/>
          <a:ext cx="8162109" cy="615647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889829">
                  <a:extLst>
                    <a:ext uri="{9D8B030D-6E8A-4147-A177-3AD203B41FA5}">
                      <a16:colId xmlns:a16="http://schemas.microsoft.com/office/drawing/2014/main" val="22671846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7233123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56499128"/>
                    </a:ext>
                  </a:extLst>
                </a:gridCol>
              </a:tblGrid>
              <a:tr h="665443">
                <a:tc gridSpan="3">
                  <a:txBody>
                    <a:bodyPr/>
                    <a:lstStyle/>
                    <a:p>
                      <a:r>
                        <a:rPr lang="en-US" dirty="0"/>
                        <a:t>USF computer requirements for general use including online learning.  For a computer that is 5 years old or newer. 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638789"/>
                  </a:ext>
                </a:extLst>
              </a:tr>
              <a:tr h="4084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Windows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Macintosh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566824"/>
                  </a:ext>
                </a:extLst>
              </a:tr>
              <a:tr h="628977">
                <a:tc>
                  <a:txBody>
                    <a:bodyPr/>
                    <a:lstStyle/>
                    <a:p>
                      <a:r>
                        <a:rPr lang="en-US" dirty="0"/>
                        <a:t>Windows 10 (32-bit/64-bit)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Mac OS X 10.12 or later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884921"/>
                  </a:ext>
                </a:extLst>
              </a:tr>
              <a:tr h="628977">
                <a:tc>
                  <a:txBody>
                    <a:bodyPr/>
                    <a:lstStyle/>
                    <a:p>
                      <a:r>
                        <a:rPr lang="en-US" dirty="0"/>
                        <a:t>1.6 GHz or higher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Intel-based Mac Computer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896413"/>
                  </a:ext>
                </a:extLst>
              </a:tr>
              <a:tr h="628977">
                <a:tc>
                  <a:txBody>
                    <a:bodyPr/>
                    <a:lstStyle/>
                    <a:p>
                      <a:r>
                        <a:rPr lang="en-US" dirty="0"/>
                        <a:t>512 MB of RAM (1 GB recommended)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GB RAM; 10 GB disk space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055115"/>
                  </a:ext>
                </a:extLst>
              </a:tr>
              <a:tr h="628977">
                <a:tc gridSpan="3">
                  <a:txBody>
                    <a:bodyPr/>
                    <a:lstStyle/>
                    <a:p>
                      <a:r>
                        <a:rPr lang="en-US" dirty="0"/>
                        <a:t>High speed DSL or cable (wired recommended). 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387561"/>
                  </a:ext>
                </a:extLst>
              </a:tr>
              <a:tr h="1235822">
                <a:tc gridSpan="3">
                  <a:txBody>
                    <a:bodyPr/>
                    <a:lstStyle/>
                    <a:p>
                      <a:r>
                        <a:rPr lang="en-US" dirty="0"/>
                        <a:t>Screen readers:  </a:t>
                      </a:r>
                      <a:r>
                        <a:rPr lang="en-US" dirty="0" err="1"/>
                        <a:t>VoiceOver</a:t>
                      </a:r>
                      <a:r>
                        <a:rPr lang="en-US" dirty="0"/>
                        <a:t> (Safari for the Mac)</a:t>
                      </a:r>
                    </a:p>
                    <a:p>
                      <a:r>
                        <a:rPr lang="en-US" dirty="0"/>
                        <a:t>JAWS for PC:  (Internet Explorer)</a:t>
                      </a:r>
                    </a:p>
                    <a:p>
                      <a:r>
                        <a:rPr lang="en-US" dirty="0"/>
                        <a:t>NVDA for PC (Firefox)</a:t>
                      </a:r>
                    </a:p>
                    <a:p>
                      <a:r>
                        <a:rPr lang="en-US" dirty="0"/>
                        <a:t>No screen reader support for Google Chrome at this time. 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576203"/>
                  </a:ext>
                </a:extLst>
              </a:tr>
              <a:tr h="665443">
                <a:tc gridSpan="3">
                  <a:txBody>
                    <a:bodyPr/>
                    <a:lstStyle/>
                    <a:p>
                      <a:r>
                        <a:rPr lang="en-US" dirty="0"/>
                        <a:t>Supported browsers:  latest versions of Google Chrome, Firefox, Safari (Mac), Microsoft Edge, </a:t>
                      </a:r>
                      <a:r>
                        <a:rPr lang="en-US" dirty="0" err="1"/>
                        <a:t>Respondus</a:t>
                      </a:r>
                      <a:r>
                        <a:rPr lang="en-US" dirty="0"/>
                        <a:t> Lockdown (Canvas only)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239566"/>
                  </a:ext>
                </a:extLst>
              </a:tr>
              <a:tr h="665443">
                <a:tc gridSpan="3">
                  <a:txBody>
                    <a:bodyPr/>
                    <a:lstStyle/>
                    <a:p>
                      <a:r>
                        <a:rPr lang="en-US" dirty="0"/>
                        <a:t>Mobile requirements:  Android 5.0 or later; iOS 11.3 or later; Windows Phone 7.5 or later. 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952438"/>
                  </a:ext>
                </a:extLst>
              </a:tr>
            </a:tbl>
          </a:graphicData>
        </a:graphic>
      </p:graphicFrame>
      <p:sp>
        <p:nvSpPr>
          <p:cNvPr id="5" name="Action Button: Go Forward or Next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F3D4695-63B9-41DE-A6B9-C8B4EC8E77F5}"/>
              </a:ext>
            </a:extLst>
          </p:cNvPr>
          <p:cNvSpPr/>
          <p:nvPr/>
        </p:nvSpPr>
        <p:spPr>
          <a:xfrm>
            <a:off x="10697029" y="4383314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32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517D88-C816-4573-B381-4212CBE830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389934"/>
              </p:ext>
            </p:extLst>
          </p:nvPr>
        </p:nvGraphicFramePr>
        <p:xfrm>
          <a:off x="1669140" y="528989"/>
          <a:ext cx="9869718" cy="5965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2322">
                  <a:extLst>
                    <a:ext uri="{9D8B030D-6E8A-4147-A177-3AD203B41FA5}">
                      <a16:colId xmlns:a16="http://schemas.microsoft.com/office/drawing/2014/main" val="3883396164"/>
                    </a:ext>
                  </a:extLst>
                </a:gridCol>
                <a:gridCol w="2056849">
                  <a:extLst>
                    <a:ext uri="{9D8B030D-6E8A-4147-A177-3AD203B41FA5}">
                      <a16:colId xmlns:a16="http://schemas.microsoft.com/office/drawing/2014/main" val="1506662560"/>
                    </a:ext>
                  </a:extLst>
                </a:gridCol>
                <a:gridCol w="2056849">
                  <a:extLst>
                    <a:ext uri="{9D8B030D-6E8A-4147-A177-3AD203B41FA5}">
                      <a16:colId xmlns:a16="http://schemas.microsoft.com/office/drawing/2014/main" val="1478468657"/>
                    </a:ext>
                  </a:extLst>
                </a:gridCol>
                <a:gridCol w="2056849">
                  <a:extLst>
                    <a:ext uri="{9D8B030D-6E8A-4147-A177-3AD203B41FA5}">
                      <a16:colId xmlns:a16="http://schemas.microsoft.com/office/drawing/2014/main" val="272917380"/>
                    </a:ext>
                  </a:extLst>
                </a:gridCol>
                <a:gridCol w="2056849">
                  <a:extLst>
                    <a:ext uri="{9D8B030D-6E8A-4147-A177-3AD203B41FA5}">
                      <a16:colId xmlns:a16="http://schemas.microsoft.com/office/drawing/2014/main" val="3794167589"/>
                    </a:ext>
                  </a:extLst>
                </a:gridCol>
              </a:tblGrid>
              <a:tr h="2223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Requirements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Canvas Studio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Canvas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Adobe Connect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MS Office (OneDrive)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extLst>
                  <a:ext uri="{0D108BD9-81ED-4DB2-BD59-A6C34878D82A}">
                    <a16:rowId xmlns:a16="http://schemas.microsoft.com/office/drawing/2014/main" val="3995150693"/>
                  </a:ext>
                </a:extLst>
              </a:tr>
              <a:tr h="4549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Operating Systems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Windows 8.1 and newer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Windows 7 and newer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Windows 10, 8.1 (32-bit/64-bit), Windows 7 (32-bit/64-bit)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Windows 10, 8.1 (32-bit/64-bit), Windows 7 (32-bit/64-bit)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extLst>
                  <a:ext uri="{0D108BD9-81ED-4DB2-BD59-A6C34878D82A}">
                    <a16:rowId xmlns:a16="http://schemas.microsoft.com/office/drawing/2014/main" val="1296660081"/>
                  </a:ext>
                </a:extLst>
              </a:tr>
              <a:tr h="2223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Mac OSX 10.6 and newer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Mac OSX 10.6 and newer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Mac OS X 10.11, 10.12, 10.13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Mac OS X 10.12 or later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extLst>
                  <a:ext uri="{0D108BD9-81ED-4DB2-BD59-A6C34878D82A}">
                    <a16:rowId xmlns:a16="http://schemas.microsoft.com/office/drawing/2014/main" val="3088572753"/>
                  </a:ext>
                </a:extLst>
              </a:tr>
              <a:tr h="9201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Computer speed and processor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For a computer 5 years old or newer:  1 GB of RAM;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 GHz processor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For a computer 5 years old or newer:  1 GB of RAM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 GHz processor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1.4 GHz Intel Pentium 4 or faster processor (or equivalent)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512 MB of RAM (1 GB recommended).  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1.6 GHz or higher or Intel-based Mac computer with latest version of macOS.  4GB RAM; 10 GB disk space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extLst>
                  <a:ext uri="{0D108BD9-81ED-4DB2-BD59-A6C34878D82A}">
                    <a16:rowId xmlns:a16="http://schemas.microsoft.com/office/drawing/2014/main" val="762312676"/>
                  </a:ext>
                </a:extLst>
              </a:tr>
              <a:tr h="9201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Internet speed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Minimum of 512 kbps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Minimum of 512 kbps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Minimum 512 kbps for participants.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DSL/cable (wired recommended) for presenters, administrators, hosts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High-speed internet access is recommended.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extLst>
                  <a:ext uri="{0D108BD9-81ED-4DB2-BD59-A6C34878D82A}">
                    <a16:rowId xmlns:a16="http://schemas.microsoft.com/office/drawing/2014/main" val="4052193877"/>
                  </a:ext>
                </a:extLst>
              </a:tr>
              <a:tr h="11527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Screen readers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VoiceOver (Safari)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PC:  JAWS (IE)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PC:  NVDA (Firefox). 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No screen reader support for Chrome.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VoiceOver (Safari)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PC:  JAWS (IE)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PC:  NVDA (Firefox). 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No screen reader support for Chrome.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None stated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None stated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extLst>
                  <a:ext uri="{0D108BD9-81ED-4DB2-BD59-A6C34878D82A}">
                    <a16:rowId xmlns:a16="http://schemas.microsoft.com/office/drawing/2014/main" val="959116972"/>
                  </a:ext>
                </a:extLst>
              </a:tr>
              <a:tr h="13853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Supported browsers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Same as that for Canvas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Chrome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Firefox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Edge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IE (with slight differences)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Respondus Lockdown Browser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Safari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Internet Explorer 11 or later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Edge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Firefox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Chrome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Current versions of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Edge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Safari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Chrome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Firefox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extLst>
                  <a:ext uri="{0D108BD9-81ED-4DB2-BD59-A6C34878D82A}">
                    <a16:rowId xmlns:a16="http://schemas.microsoft.com/office/drawing/2014/main" val="2441393987"/>
                  </a:ext>
                </a:extLst>
              </a:tr>
              <a:tr h="6875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Mobile Browsers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iOS 7 and newer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Android 4.2 and newer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Download the Canvas app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Download the Adobe Connect app.  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Android 5.0 or later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iOS 11.3 or later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Windows Phone 7.5 or later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/>
                </a:tc>
                <a:extLst>
                  <a:ext uri="{0D108BD9-81ED-4DB2-BD59-A6C34878D82A}">
                    <a16:rowId xmlns:a16="http://schemas.microsoft.com/office/drawing/2014/main" val="404549932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34C861B-5870-4B91-B62C-5CBD2D3C1A31}"/>
              </a:ext>
            </a:extLst>
          </p:cNvPr>
          <p:cNvSpPr txBox="1"/>
          <p:nvPr/>
        </p:nvSpPr>
        <p:spPr>
          <a:xfrm>
            <a:off x="1669140" y="178973"/>
            <a:ext cx="1027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System requirements broken out for frequently used systems at USF</a:t>
            </a:r>
          </a:p>
        </p:txBody>
      </p:sp>
      <p:sp>
        <p:nvSpPr>
          <p:cNvPr id="4" name="Action Button: Go Back or Previous 3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B0F5A7B-24D8-4374-BB8E-B872D523432E}"/>
              </a:ext>
            </a:extLst>
          </p:cNvPr>
          <p:cNvSpPr/>
          <p:nvPr/>
        </p:nvSpPr>
        <p:spPr>
          <a:xfrm>
            <a:off x="391886" y="4397829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62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469</Words>
  <Application>Microsoft Office PowerPoint</Application>
  <PresentationFormat>Widescreen</PresentationFormat>
  <Paragraphs>83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 Gummess</dc:creator>
  <cp:lastModifiedBy>Glen Gummess</cp:lastModifiedBy>
  <cp:revision>2</cp:revision>
  <dcterms:created xsi:type="dcterms:W3CDTF">2019-05-31T14:07:19Z</dcterms:created>
  <dcterms:modified xsi:type="dcterms:W3CDTF">2019-06-03T14:27:56Z</dcterms:modified>
</cp:coreProperties>
</file>