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7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64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151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62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9301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51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289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5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7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26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697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656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77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6980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60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12/2/21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55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uofi.app.box.com/s/2lkj0mc0x73mtoth5v7y2reipuayk7h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1FF9CEF5-A50D-4B8B-9852-D76F70378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3" name="Picture 3" descr="Abstract blurred public library with bookshelves">
            <a:extLst>
              <a:ext uri="{FF2B5EF4-FFF2-40B4-BE49-F238E27FC236}">
                <a16:creationId xmlns:a16="http://schemas.microsoft.com/office/drawing/2014/main" id="{9D184B0A-CA33-4ECE-8F53-10863F9D3E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310" b="144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0FA736-EF84-004C-858A-C472D6DC3E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6896" y="1163452"/>
            <a:ext cx="8915399" cy="226278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Principles of online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80A02B-CB6B-E54A-BBB1-AA50BFD2F4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4696" y="3474389"/>
            <a:ext cx="8915399" cy="247742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A work in progress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Informed and inspired by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Quality Matters,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Illinois Online Network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Distance Learning:  A Systems View (Kearsley, Moore)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Multimedia Learning (Richard E. Mayer)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0684D86-C9D1-40C3-A9B6-EC935C731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Freeform 33">
            <a:extLst>
              <a:ext uri="{FF2B5EF4-FFF2-40B4-BE49-F238E27FC236}">
                <a16:creationId xmlns:a16="http://schemas.microsoft.com/office/drawing/2014/main" id="{1EDF7896-F56A-49DA-90F3-F5CE8B9833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3391442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4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2E54F-8770-2841-BC67-7B122BB3E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principles of an online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9FFD1-DA9E-EC4B-B115-7425EAA14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Structure and consistency provide ease of navigation.</a:t>
            </a:r>
          </a:p>
          <a:p>
            <a:r>
              <a:rPr lang="en-US" dirty="0"/>
              <a:t>There exist clearly stated learning objectives.</a:t>
            </a:r>
          </a:p>
          <a:p>
            <a:r>
              <a:rPr lang="en-US" dirty="0"/>
              <a:t>Course policies establish lines of communication (synch/asynchronous).  </a:t>
            </a:r>
          </a:p>
          <a:p>
            <a:r>
              <a:rPr lang="en-US" dirty="0"/>
              <a:t>There exist clear and definitive student expectations.  </a:t>
            </a:r>
          </a:p>
          <a:p>
            <a:r>
              <a:rPr lang="en-US" dirty="0"/>
              <a:t>Technological requirements are precisely what is needed for success.  </a:t>
            </a:r>
          </a:p>
          <a:p>
            <a:r>
              <a:rPr lang="en-US" dirty="0"/>
              <a:t>Grading and assessment policies are easily understood.  </a:t>
            </a:r>
          </a:p>
          <a:p>
            <a:r>
              <a:rPr lang="en-US" dirty="0"/>
              <a:t>There is alignment between course content, learning objectives &amp; assessments.  </a:t>
            </a:r>
          </a:p>
          <a:p>
            <a:r>
              <a:rPr lang="en-US" dirty="0"/>
              <a:t>Deadlines are reasonable and flexible to accommodate special needs.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07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AB65A-00C4-2F45-9040-C21AA0936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facilitates learning.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76241-491E-0748-A503-CBE414038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variety of teaching strategies and modalities for various learning preferences.  </a:t>
            </a:r>
          </a:p>
          <a:p>
            <a:r>
              <a:rPr lang="en-US" dirty="0"/>
              <a:t>The content is designed in chunks that enhance cognitive processing.  </a:t>
            </a:r>
          </a:p>
          <a:p>
            <a:r>
              <a:rPr lang="en-US" dirty="0"/>
              <a:t>Media, pictures and words, work together to impart knowledge.  </a:t>
            </a:r>
          </a:p>
          <a:p>
            <a:r>
              <a:rPr lang="en-US" dirty="0"/>
              <a:t>The content is designed to minimize extraneous or distracting information.</a:t>
            </a:r>
          </a:p>
          <a:p>
            <a:r>
              <a:rPr lang="en-US" dirty="0"/>
              <a:t>The course is designed to foster generative transfer of knowledge.  </a:t>
            </a:r>
          </a:p>
          <a:p>
            <a:r>
              <a:rPr lang="en-US" dirty="0"/>
              <a:t>Learning activities foster collaboration to achieve a community of learning.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038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97EC-05E7-9C42-8C4A-A1F66FF07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is engaging.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BE8F8-48B2-1848-B0D2-ADA23C947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instructor creates a social presence with variety and frequency of communication.  </a:t>
            </a:r>
          </a:p>
          <a:p>
            <a:r>
              <a:rPr lang="en-US" dirty="0"/>
              <a:t>The instructor uses media to engage with learners.  </a:t>
            </a:r>
          </a:p>
          <a:p>
            <a:r>
              <a:rPr lang="en-US" dirty="0"/>
              <a:t>There are different types of interaction to promote a learning community.</a:t>
            </a:r>
          </a:p>
          <a:p>
            <a:pPr lvl="1"/>
            <a:r>
              <a:rPr lang="en-US" dirty="0"/>
              <a:t>Asynchronous </a:t>
            </a:r>
          </a:p>
          <a:p>
            <a:pPr lvl="1"/>
            <a:r>
              <a:rPr lang="en-US" dirty="0"/>
              <a:t>Synchronous </a:t>
            </a:r>
          </a:p>
          <a:p>
            <a:r>
              <a:rPr lang="en-US" dirty="0"/>
              <a:t>Feedback by the instructor is prompt and supportive.  </a:t>
            </a:r>
          </a:p>
          <a:p>
            <a:r>
              <a:rPr lang="en-US" dirty="0"/>
              <a:t>The instructor notifies learners of important events or changes. </a:t>
            </a:r>
          </a:p>
          <a:p>
            <a:r>
              <a:rPr lang="en-US" dirty="0"/>
              <a:t>A conversational style of communication is encouraged.  </a:t>
            </a:r>
          </a:p>
        </p:txBody>
      </p:sp>
    </p:spTree>
    <p:extLst>
      <p:ext uri="{BB962C8B-B14F-4D97-AF65-F5344CB8AC3E}">
        <p14:creationId xmlns:p14="http://schemas.microsoft.com/office/powerpoint/2010/main" val="33890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6A2C7-DECB-3D43-A62C-BD78AB882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course fosters accomplishment.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AA777-58A5-F543-B588-6731C56B1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encourages student initiative and self-directed learning.  </a:t>
            </a:r>
          </a:p>
          <a:p>
            <a:r>
              <a:rPr lang="en-US" dirty="0"/>
              <a:t>There are multiple methods of assessment.  </a:t>
            </a:r>
          </a:p>
          <a:p>
            <a:r>
              <a:rPr lang="en-US" dirty="0"/>
              <a:t>The connection to the real world to course is encouraged.  </a:t>
            </a:r>
          </a:p>
          <a:p>
            <a:r>
              <a:rPr lang="en-US" dirty="0"/>
              <a:t>Assessments promote critical thinking, synthesis of ideas, problem-solving, and other generative accomplishments demonstrating transfer of knowledge.</a:t>
            </a:r>
          </a:p>
          <a:p>
            <a:r>
              <a:rPr lang="en-US" dirty="0"/>
              <a:t>Assessments are aligned with objectives.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6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72298-D1DC-174B-8553-F772AE955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 and Support are sound.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C43F8-334F-1D41-80AC-8F7C1C840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adherence to copyright and fair use laws and guidelines.  </a:t>
            </a:r>
          </a:p>
          <a:p>
            <a:r>
              <a:rPr lang="en-US" dirty="0"/>
              <a:t>A code of conduct and academic integrity is expressed and expected.  </a:t>
            </a:r>
          </a:p>
          <a:p>
            <a:r>
              <a:rPr lang="en-US" dirty="0"/>
              <a:t>The course is compliant with accessibility guidelines.  </a:t>
            </a:r>
          </a:p>
          <a:p>
            <a:r>
              <a:rPr lang="en-US" dirty="0"/>
              <a:t>The course is compliant with…. ?  </a:t>
            </a:r>
          </a:p>
          <a:p>
            <a:r>
              <a:rPr lang="en-US" dirty="0"/>
              <a:t>The system of support promptly meets the students needs.  </a:t>
            </a:r>
          </a:p>
          <a:p>
            <a:r>
              <a:rPr lang="en-US" b="1" dirty="0"/>
              <a:t>A working relationship with instructional support and design ensures success</a:t>
            </a:r>
            <a:r>
              <a:rPr lang="en-US" dirty="0"/>
              <a:t>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76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C35A9-88B6-1248-B52E-2AE27AB5A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E7DF3-C438-C84C-861A-A9956007F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Illinois Online Network. (2019). </a:t>
            </a:r>
            <a:r>
              <a:rPr lang="en-US" i="1" dirty="0"/>
              <a:t>Quality Online Course Initiative Checklist 2.0 </a:t>
            </a:r>
            <a:r>
              <a:rPr lang="en-US" i="1" dirty="0" err="1"/>
              <a:t>final.docx</a:t>
            </a:r>
            <a:r>
              <a:rPr lang="en-US" i="1" dirty="0"/>
              <a:t> | Powered by Box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https://uofi.app.box.com/s/2lkj0mc0x73mtoth5v7y2reipuayk7hn</a:t>
            </a:r>
            <a:endParaRPr lang="en-US" dirty="0"/>
          </a:p>
          <a:p>
            <a:r>
              <a:rPr lang="en-US" dirty="0"/>
              <a:t>Mayer, R. E. (2021). </a:t>
            </a:r>
            <a:r>
              <a:rPr lang="en-US" i="1" dirty="0"/>
              <a:t>Multimedia Learning</a:t>
            </a:r>
            <a:r>
              <a:rPr lang="en-US" dirty="0"/>
              <a:t> (3rd ed.). Cambridge University Press.</a:t>
            </a:r>
          </a:p>
          <a:p>
            <a:r>
              <a:rPr lang="en-US" dirty="0"/>
              <a:t>Moore, M. G., &amp; Kearsley, G. (2020). </a:t>
            </a:r>
            <a:r>
              <a:rPr lang="en-US" i="1" dirty="0"/>
              <a:t>Distance Education: A Systems View of Online Learning</a:t>
            </a:r>
            <a:r>
              <a:rPr lang="en-US" dirty="0"/>
              <a:t> (3rd ed.). </a:t>
            </a:r>
            <a:r>
              <a:rPr lang="en-US"/>
              <a:t>Wadsworth Cengage Learning.</a:t>
            </a:r>
          </a:p>
          <a:p>
            <a:r>
              <a:rPr lang="en-US"/>
              <a:t>Quality </a:t>
            </a:r>
            <a:r>
              <a:rPr lang="en-US" dirty="0"/>
              <a:t>Matters. (2018). </a:t>
            </a:r>
            <a:r>
              <a:rPr lang="en-US" i="1" dirty="0"/>
              <a:t>Rubric Workbook, Standards for Course Design</a:t>
            </a:r>
            <a:r>
              <a:rPr lang="en-US" dirty="0"/>
              <a:t> (6th for Online and Blended Courses). </a:t>
            </a:r>
            <a:r>
              <a:rPr lang="en-US" dirty="0" err="1"/>
              <a:t>MarylandOnline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5910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{97A10A96-4AA1-554C-8B89-73B572A32CCC}tf10001069</Template>
  <TotalTime>37</TotalTime>
  <Words>492</Words>
  <Application>Microsoft Macintosh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Principles of online learning</vt:lpstr>
      <vt:lpstr>Basic principles of an online course</vt:lpstr>
      <vt:lpstr>The course facilitates learning.  </vt:lpstr>
      <vt:lpstr>The course is engaging.  </vt:lpstr>
      <vt:lpstr>The course fosters accomplishment.</vt:lpstr>
      <vt:lpstr>Administration and Support are sound.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online learning</dc:title>
  <dc:subject/>
  <dc:creator>Glen Gummess</dc:creator>
  <cp:keywords/>
  <dc:description/>
  <cp:lastModifiedBy>Glen Gummess</cp:lastModifiedBy>
  <cp:revision>3</cp:revision>
  <dcterms:created xsi:type="dcterms:W3CDTF">2021-12-02T19:02:43Z</dcterms:created>
  <dcterms:modified xsi:type="dcterms:W3CDTF">2021-12-02T19:40:59Z</dcterms:modified>
  <cp:category/>
</cp:coreProperties>
</file>